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22" r:id="rId3"/>
    <p:sldId id="341" r:id="rId4"/>
    <p:sldId id="325" r:id="rId5"/>
    <p:sldId id="342" r:id="rId6"/>
    <p:sldId id="351" r:id="rId7"/>
    <p:sldId id="344" r:id="rId8"/>
    <p:sldId id="355" r:id="rId9"/>
    <p:sldId id="354" r:id="rId10"/>
    <p:sldId id="345" r:id="rId11"/>
    <p:sldId id="329" r:id="rId12"/>
    <p:sldId id="346" r:id="rId13"/>
    <p:sldId id="347" r:id="rId14"/>
    <p:sldId id="348" r:id="rId15"/>
    <p:sldId id="349" r:id="rId16"/>
    <p:sldId id="352" r:id="rId17"/>
    <p:sldId id="353" r:id="rId18"/>
    <p:sldId id="283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318" y="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esvizh-news.by/wp-content/uploads/2022/07/25121c42847404871173db2e12e4afe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3617894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1004095"/>
            <a:ext cx="4412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ПОДХОДЫ К РАЗВИТИЮ РЕГИОНОВ: ОТ ЭКОНОМИКИ ДО СОЦИАЛЬНОЙ ИНФРАСТРУКТУРЫ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363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март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4"/>
          <a:stretch/>
        </p:blipFill>
        <p:spPr bwMode="auto">
          <a:xfrm>
            <a:off x="0" y="483518"/>
            <a:ext cx="8100392" cy="383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36512" y="51470"/>
            <a:ext cx="4741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ОБЕСПЕЧЕННОСТЬ </a:t>
            </a:r>
            <a:br>
              <a:rPr lang="ru-RU" sz="3600" b="1" dirty="0">
                <a:solidFill>
                  <a:srgbClr val="182C7F"/>
                </a:solidFill>
              </a:rPr>
            </a:br>
            <a:r>
              <a:rPr lang="ru-RU" sz="3600" b="1" dirty="0">
                <a:solidFill>
                  <a:srgbClr val="182C7F"/>
                </a:solidFill>
              </a:rPr>
              <a:t>ЖИЛЬЕМ</a:t>
            </a:r>
            <a:endParaRPr lang="ru-RU" sz="35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416721" y="-1316681"/>
            <a:ext cx="1152129" cy="388843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20579" y="191323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ОДНО ИЗ ЛИДИРУЮЩИХ МЕСТ в СНГ по уровню обеспеченности населения жильем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69201" y="4227934"/>
            <a:ext cx="8856984" cy="9389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b="1" dirty="0" smtClean="0">
                <a:solidFill>
                  <a:srgbClr val="182C7F"/>
                </a:solidFill>
              </a:rPr>
              <a:t>Горецкий район: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 smtClean="0"/>
              <a:t>построено </a:t>
            </a:r>
            <a:r>
              <a:rPr lang="ru-RU" sz="1300" dirty="0"/>
              <a:t>и введено в эксплуатацию 9898 м</a:t>
            </a:r>
            <a:r>
              <a:rPr lang="ru-RU" sz="1300" baseline="30000" dirty="0"/>
              <a:t>2</a:t>
            </a:r>
            <a:r>
              <a:rPr lang="ru-RU" sz="1300" dirty="0" smtClean="0"/>
              <a:t> </a:t>
            </a:r>
            <a:r>
              <a:rPr lang="ru-RU" sz="1300" dirty="0"/>
              <a:t>общей </a:t>
            </a:r>
            <a:r>
              <a:rPr lang="ru-RU" sz="1300" dirty="0"/>
              <a:t>площади </a:t>
            </a:r>
            <a:r>
              <a:rPr lang="ru-RU" sz="1300" dirty="0"/>
              <a:t>жилья; </a:t>
            </a:r>
            <a:endParaRPr lang="ru-RU" sz="1300" dirty="0"/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13 </a:t>
            </a:r>
            <a:r>
              <a:rPr lang="ru-RU" sz="1300" dirty="0"/>
              <a:t>многодетных семей района улучшили </a:t>
            </a:r>
            <a:r>
              <a:rPr lang="ru-RU" sz="1300" dirty="0"/>
              <a:t>жилищные </a:t>
            </a:r>
            <a:r>
              <a:rPr lang="ru-RU" sz="1300" dirty="0"/>
              <a:t>условия путем </a:t>
            </a:r>
            <a:r>
              <a:rPr lang="ru-RU" sz="1300" dirty="0"/>
              <a:t>строительства;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в</a:t>
            </a:r>
            <a:r>
              <a:rPr lang="ru-RU" sz="1300" dirty="0"/>
              <a:t> </a:t>
            </a:r>
            <a:r>
              <a:rPr lang="ru-RU" sz="1300" dirty="0"/>
              <a:t>индивидуальном жилищном строительстве введено в эксплуатацию 5018 м</a:t>
            </a:r>
            <a:r>
              <a:rPr lang="ru-RU" sz="1300" baseline="30000" dirty="0"/>
              <a:t>2</a:t>
            </a:r>
            <a:endParaRPr lang="ru-RU" sz="13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95536" y="4299942"/>
            <a:ext cx="7272808" cy="0"/>
          </a:xfrm>
          <a:prstGeom prst="line">
            <a:avLst/>
          </a:prstGeom>
          <a:ln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68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3535339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1491630"/>
            <a:ext cx="28894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 В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2026–2030 ГГ. ПЛАНИРУЕТСЯ ПОСТРОИТЬ ОКОЛО 5 МЛН КВ. М АРЕНДНОГО ЖИЛЬЯ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351696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182C7F"/>
                </a:solidFill>
              </a:rPr>
              <a:t>ДИНАМИКА ВВОДА АРЕНДНОГО ЖИЛЬЯ</a:t>
            </a:r>
            <a:endParaRPr lang="ru-RU" sz="20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6132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2001" r="389"/>
          <a:stretch/>
        </p:blipFill>
        <p:spPr bwMode="auto">
          <a:xfrm>
            <a:off x="0" y="1131590"/>
            <a:ext cx="9108504" cy="401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0789" b="79400"/>
          <a:stretch/>
        </p:blipFill>
        <p:spPr bwMode="auto">
          <a:xfrm>
            <a:off x="0" y="0"/>
            <a:ext cx="4499992" cy="1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1" y="0"/>
            <a:ext cx="38519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43622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0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555526"/>
            <a:ext cx="31683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белорус, независимо от места проживания, может получить гарантированную квалифицированную медицинскую помощь в любой точке нашей страны. Для этого созданы необходимые условия.</a:t>
            </a:r>
          </a:p>
        </p:txBody>
      </p:sp>
    </p:spTree>
    <p:extLst>
      <p:ext uri="{BB962C8B-B14F-4D97-AF65-F5344CB8AC3E}">
        <p14:creationId xmlns:p14="http://schemas.microsoft.com/office/powerpoint/2010/main" val="2647233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СПОРТИВНАЯ ИНФРАСТРУКТУРА </a:t>
            </a:r>
            <a:endParaRPr lang="ru-RU" sz="3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1485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5400000">
            <a:off x="4211962" y="-3764953"/>
            <a:ext cx="720077" cy="86409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2079" y="278529"/>
            <a:ext cx="8279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ИНТЕЛЛЕКТУАЛЬНЫЙ ПОТЕНЦИАЛ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583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08520" y="167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31856"/>
            <a:ext cx="5760640" cy="122357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3638" y="522424"/>
            <a:ext cx="6584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ДОРОЖНОЕ СТРОИТЕЛЬСТВО: </a:t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ПЯТИЛЕТКИ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23678"/>
            <a:ext cx="6192688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ru-RU" sz="2100" b="1" dirty="0"/>
              <a:t>🚧 ОТРЕМОНТИРОВАНО И ПОСТРОЕНО ДОРОГ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18 529 км</a:t>
            </a:r>
            <a:r>
              <a:rPr lang="ru-RU" sz="2100" dirty="0"/>
              <a:t> (в 1,4 раза &gt; 2016–2020):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местные: </a:t>
            </a:r>
            <a:r>
              <a:rPr lang="ru-RU" sz="2100" b="1" dirty="0"/>
              <a:t>11 836 км;</a:t>
            </a:r>
          </a:p>
          <a:p>
            <a:pPr lvl="1">
              <a:lnSpc>
                <a:spcPts val="2800"/>
              </a:lnSpc>
            </a:pPr>
            <a:r>
              <a:rPr lang="ru-RU" sz="2100" dirty="0"/>
              <a:t>республиканские: </a:t>
            </a:r>
            <a:r>
              <a:rPr lang="ru-RU" sz="2100" b="1" dirty="0"/>
              <a:t>6 693 км.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🌉 МОСТОВЫЕ СООРУЖЕНИЯ</a:t>
            </a:r>
            <a:endParaRPr lang="ru-RU" sz="2100" dirty="0"/>
          </a:p>
          <a:p>
            <a:pPr>
              <a:lnSpc>
                <a:spcPts val="2800"/>
              </a:lnSpc>
            </a:pPr>
            <a:r>
              <a:rPr lang="ru-RU" sz="2100" b="1" dirty="0"/>
              <a:t>25 000 погонных метров</a:t>
            </a:r>
            <a:r>
              <a:rPr lang="ru-RU" sz="2100" dirty="0"/>
              <a:t> (в 1,4 раза &gt;):</a:t>
            </a:r>
          </a:p>
          <a:p>
            <a:pPr>
              <a:lnSpc>
                <a:spcPts val="2800"/>
              </a:lnSpc>
            </a:pPr>
            <a:r>
              <a:rPr lang="ru-RU" sz="2100" b="1" dirty="0"/>
              <a:t>500+ мостов</a:t>
            </a:r>
            <a:r>
              <a:rPr lang="ru-RU" sz="2100" dirty="0"/>
              <a:t>, из них 200 — на местных дорогах.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84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75506"/>
            <a:ext cx="4536504" cy="9735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446787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ОБНОВЛЕНИЕ ОБЩЕСТВЕННОГО ТРАНСПОРТА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25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676116"/>
            <a:ext cx="4656484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каждой 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[</a:t>
            </a: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прим.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– экономической программе]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  </a:t>
            </a:r>
            <a:b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нами ставится неизменно правильная цель – рост благосостояния населения. Качественный рост должен обеспечиваться эффективным трудом.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Отчет Правительства Президенту </a:t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Республики Беларусь за 2025 год, 17 февраля 2026 г.</a:t>
            </a:r>
          </a:p>
        </p:txBody>
      </p:sp>
    </p:spTree>
    <p:extLst>
      <p:ext uri="{BB962C8B-B14F-4D97-AF65-F5344CB8AC3E}">
        <p14:creationId xmlns:p14="http://schemas.microsoft.com/office/powerpoint/2010/main" val="2797984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69979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3570" y="699542"/>
            <a:ext cx="22322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насчитывается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118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районов,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городов, </a:t>
            </a:r>
            <a:b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поселков городского типа,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22990 </a:t>
            </a: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сельских населенных пунктов</a:t>
            </a: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</a:t>
            </a:r>
            <a:r>
              <a:rPr lang="ru-RU" sz="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Белстата</a:t>
            </a:r>
            <a:r>
              <a:rPr lang="ru-RU" sz="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1 января 2025 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5020022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Горецкий район:</a:t>
            </a:r>
          </a:p>
          <a:p>
            <a:r>
              <a:rPr lang="ru-RU" b="1" dirty="0" smtClean="0"/>
              <a:t>77,1</a:t>
            </a:r>
            <a:r>
              <a:rPr lang="ru-RU" b="1" dirty="0" smtClean="0"/>
              <a:t>% </a:t>
            </a:r>
            <a:r>
              <a:rPr lang="ru-RU" dirty="0" smtClean="0"/>
              <a:t>– жителей города</a:t>
            </a:r>
          </a:p>
          <a:p>
            <a:r>
              <a:rPr lang="ru-RU" b="1" dirty="0" smtClean="0"/>
              <a:t>22,9</a:t>
            </a:r>
            <a:r>
              <a:rPr lang="ru-RU" b="1" dirty="0" smtClean="0"/>
              <a:t>% </a:t>
            </a:r>
            <a:r>
              <a:rPr lang="ru-RU" dirty="0"/>
              <a:t>–</a:t>
            </a:r>
            <a:r>
              <a:rPr lang="ru-RU" b="1" dirty="0" smtClean="0"/>
              <a:t> </a:t>
            </a:r>
            <a:r>
              <a:rPr lang="ru-RU" dirty="0" smtClean="0"/>
              <a:t>жителей села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49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0169" y="-7987"/>
            <a:ext cx="3421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012160" y="839169"/>
            <a:ext cx="29897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текущем пятилетии будет продолжено развитие 8 городов-спутников как территорий с городской средой повышенной комфортности, оснащенной необходимой инфраструктурой.</a:t>
            </a:r>
          </a:p>
        </p:txBody>
      </p:sp>
    </p:spTree>
    <p:extLst>
      <p:ext uri="{BB962C8B-B14F-4D97-AF65-F5344CB8AC3E}">
        <p14:creationId xmlns:p14="http://schemas.microsoft.com/office/powerpoint/2010/main" val="357566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3312368" cy="19802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3402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РЕАЛИЗОВАННЫЕ ГОСУДАРСТВЕННЫЕ ПРОГРАММЫ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499742"/>
            <a:ext cx="4608512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50" b="1" dirty="0"/>
              <a:t>Возрождения и развития села </a:t>
            </a:r>
            <a:r>
              <a:rPr lang="ru-RU" b="1" dirty="0"/>
              <a:t>(2005–</a:t>
            </a:r>
            <a:br>
              <a:rPr lang="ru-RU" b="1" dirty="0"/>
            </a:br>
            <a:r>
              <a:rPr lang="ru-RU" b="1" dirty="0"/>
              <a:t>2010 гг.).</a:t>
            </a:r>
          </a:p>
          <a:p>
            <a:r>
              <a:rPr lang="ru-RU" sz="1850" b="1" dirty="0"/>
              <a:t>Устойчивого развития села (2011–2015 гг.).</a:t>
            </a:r>
          </a:p>
          <a:p>
            <a:r>
              <a:rPr lang="ru-RU" b="1" dirty="0"/>
              <a:t>Развития аграрного бизнеса (2016–2020 гг.).</a:t>
            </a:r>
          </a:p>
          <a:p>
            <a:pPr>
              <a:spcBef>
                <a:spcPts val="600"/>
              </a:spcBef>
            </a:pPr>
            <a:r>
              <a:rPr lang="ru-RU" sz="1900" b="1" dirty="0"/>
              <a:t>Аграрный бизнес (2021–2025 гг.).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58138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1366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4009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79588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155926"/>
            <a:ext cx="6768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В декабре 2025 г. утверждена новая </a:t>
            </a:r>
            <a:r>
              <a:rPr lang="ru-RU" sz="1500" b="1" i="1" dirty="0"/>
              <a:t>программа «АПК будущего» на </a:t>
            </a:r>
            <a:br>
              <a:rPr lang="ru-RU" sz="1500" b="1" i="1" dirty="0"/>
            </a:br>
            <a:r>
              <a:rPr lang="ru-RU" sz="1500" b="1" i="1" dirty="0"/>
              <a:t>2026–2030 гг.</a:t>
            </a:r>
            <a:r>
              <a:rPr lang="ru-RU" sz="1500" i="1" dirty="0"/>
              <a:t>, что подтверждает системный подход к развитию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15646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200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8280920" cy="133214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313" y="626081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НАРАЩИВАНИЕ ЭКОНОМИЧЕСКОГО ПОТЕНЦИАЛА ЗА СЧЕТ РОСТА ВАЛОВОГО РЕГИОНАЛЬНОГО ПРОДУКТА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8386" r="47623" b="50320"/>
          <a:stretch/>
        </p:blipFill>
        <p:spPr bwMode="auto">
          <a:xfrm>
            <a:off x="39934" y="18516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706" r="1278" b="50000"/>
          <a:stretch/>
        </p:blipFill>
        <p:spPr bwMode="auto">
          <a:xfrm>
            <a:off x="183950" y="3219822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51667" r="49979" b="7039"/>
          <a:stretch/>
        </p:blipFill>
        <p:spPr bwMode="auto">
          <a:xfrm>
            <a:off x="3923928" y="1883535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Академия управления\2026\февраль\пиктограммы\1771743709266-019c8427-1411-7458-b9fd-953b5f95606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7" t="52815" r="4211" b="5891"/>
          <a:stretch/>
        </p:blipFill>
        <p:spPr bwMode="auto">
          <a:xfrm>
            <a:off x="3995677" y="3268070"/>
            <a:ext cx="2105021" cy="178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2067694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 6 из 7 регионов (кроме Витебской обл.)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+1,8% </a:t>
            </a:r>
            <a:r>
              <a:rPr lang="ru-RU" dirty="0"/>
              <a:t>(Могилевская) – </a:t>
            </a:r>
            <a:r>
              <a:rPr lang="ru-RU" b="1" dirty="0"/>
              <a:t>+21,8% </a:t>
            </a:r>
            <a:r>
              <a:rPr lang="ru-RU" dirty="0"/>
              <a:t>(Брестская)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3540443"/>
            <a:ext cx="2762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 </a:t>
            </a:r>
            <a:r>
              <a:rPr lang="ru-RU" dirty="0"/>
              <a:t>во всех регионах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35696" y="3940553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+2,2% </a:t>
            </a:r>
            <a:r>
              <a:rPr lang="ru-RU" dirty="0"/>
              <a:t>(</a:t>
            </a:r>
            <a:r>
              <a:rPr lang="ru-RU" dirty="0" err="1"/>
              <a:t>г.Минск</a:t>
            </a:r>
            <a:r>
              <a:rPr lang="ru-RU" dirty="0"/>
              <a:t>) – </a:t>
            </a:r>
            <a:br>
              <a:rPr lang="ru-RU" dirty="0"/>
            </a:br>
            <a:r>
              <a:rPr lang="ru-RU" b="1" dirty="0"/>
              <a:t>+28,1% </a:t>
            </a:r>
            <a:r>
              <a:rPr lang="ru-RU" dirty="0"/>
              <a:t>(Витебская)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05163" y="2067694"/>
            <a:ext cx="3059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в 4 из 6 областей (кроме Витебской и Гомельской)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05163" y="2643758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+0,9% </a:t>
            </a:r>
            <a:r>
              <a:rPr lang="ru-RU" dirty="0"/>
              <a:t>(Минская) – </a:t>
            </a:r>
            <a:r>
              <a:rPr lang="ru-RU" b="1" dirty="0"/>
              <a:t>+11,7% </a:t>
            </a:r>
            <a:r>
              <a:rPr lang="ru-RU" dirty="0"/>
              <a:t>(Брестская)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05739" y="3435846"/>
            <a:ext cx="2762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Рост</a:t>
            </a:r>
            <a:r>
              <a:rPr lang="ru-RU" dirty="0"/>
              <a:t> кроме Гомельской и Гродненской областей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805163" y="4013651"/>
            <a:ext cx="2573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+3,0% </a:t>
            </a:r>
            <a:r>
              <a:rPr lang="ru-RU" dirty="0"/>
              <a:t>(Витебская) – </a:t>
            </a:r>
            <a:r>
              <a:rPr lang="ru-RU" b="1" dirty="0"/>
              <a:t>+41,0% </a:t>
            </a:r>
            <a:r>
              <a:rPr lang="ru-RU" dirty="0"/>
              <a:t>(Могилевская)</a:t>
            </a:r>
          </a:p>
        </p:txBody>
      </p:sp>
    </p:spTree>
    <p:extLst>
      <p:ext uri="{BB962C8B-B14F-4D97-AF65-F5344CB8AC3E}">
        <p14:creationId xmlns:p14="http://schemas.microsoft.com/office/powerpoint/2010/main" val="143491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267494"/>
            <a:ext cx="5472608" cy="16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ИМПОРТОЗАМЕЩЕНИЕ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РЕГИОНАХ: ИТОГИ </a:t>
            </a:r>
            <a:b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ГОДА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30105" y="169829"/>
            <a:ext cx="200206" cy="8275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779662"/>
            <a:ext cx="13532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596863"/>
            <a:ext cx="17203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33,3</a:t>
            </a: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2229782"/>
            <a:ext cx="251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реализовано проектов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3033345"/>
            <a:ext cx="1493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млрд рублей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2715766"/>
            <a:ext cx="3870176" cy="0"/>
          </a:xfrm>
          <a:prstGeom prst="line">
            <a:avLst/>
          </a:prstGeom>
          <a:ln w="1905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514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483470"/>
            <a:ext cx="741682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600" b="1" dirty="0">
                <a:solidFill>
                  <a:srgbClr val="0A0A7C"/>
                </a:solidFill>
              </a:rPr>
              <a:t>             ИТОГИ РАБОТЫ АПК</a:t>
            </a:r>
            <a:endParaRPr lang="ru-RU" sz="3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7449862" y="-397722"/>
            <a:ext cx="544977" cy="22682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37399" y="483518"/>
            <a:ext cx="22233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</a:rPr>
              <a:t>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320101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83470"/>
            <a:ext cx="878497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600" b="1" dirty="0" smtClean="0">
                <a:solidFill>
                  <a:srgbClr val="0A0A7C"/>
                </a:solidFill>
              </a:rPr>
              <a:t>ИТОГИ </a:t>
            </a:r>
            <a:r>
              <a:rPr lang="ru-RU" sz="3600" b="1" dirty="0">
                <a:solidFill>
                  <a:srgbClr val="0A0A7C"/>
                </a:solidFill>
              </a:rPr>
              <a:t>РАБОТЫ </a:t>
            </a:r>
            <a:r>
              <a:rPr lang="ru-RU" sz="3600" b="1" dirty="0" smtClean="0">
                <a:solidFill>
                  <a:srgbClr val="0A0A7C"/>
                </a:solidFill>
              </a:rPr>
              <a:t>АПК ГОРЕЦКОГО РАЙОНА</a:t>
            </a:r>
            <a:endParaRPr lang="ru-RU" sz="3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419622"/>
            <a:ext cx="6984776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>
                <a:solidFill>
                  <a:srgbClr val="0A0A7C"/>
                </a:solidFill>
                <a:latin typeface="Calibri"/>
              </a:rPr>
              <a:t>намолочено 115,2 тыс. </a:t>
            </a:r>
            <a:r>
              <a:rPr lang="ru-RU" b="1" dirty="0">
                <a:solidFill>
                  <a:srgbClr val="0A0A7C"/>
                </a:solidFill>
                <a:latin typeface="Calibri"/>
              </a:rPr>
              <a:t>тонн зерновых и зернобобовых культур </a:t>
            </a:r>
            <a:endParaRPr lang="ru-RU" b="1" dirty="0" smtClean="0">
              <a:solidFill>
                <a:srgbClr val="0A0A7C"/>
              </a:solidFill>
              <a:latin typeface="Calibri"/>
            </a:endParaRPr>
          </a:p>
          <a:p>
            <a:pPr algn="r">
              <a:spcAft>
                <a:spcPts val="600"/>
              </a:spcAft>
            </a:pPr>
            <a:r>
              <a:rPr lang="ru-RU" b="1" dirty="0" smtClean="0">
                <a:solidFill>
                  <a:srgbClr val="0A0A7C"/>
                </a:solidFill>
                <a:latin typeface="Calibri"/>
              </a:rPr>
              <a:t>(</a:t>
            </a:r>
            <a:r>
              <a:rPr lang="ru-RU" b="1" dirty="0">
                <a:solidFill>
                  <a:srgbClr val="0A0A7C"/>
                </a:solidFill>
                <a:latin typeface="Calibri"/>
              </a:rPr>
              <a:t>150,0 % к 2024 </a:t>
            </a:r>
            <a:r>
              <a:rPr lang="ru-RU" b="1" dirty="0" smtClean="0">
                <a:solidFill>
                  <a:srgbClr val="0A0A7C"/>
                </a:solidFill>
                <a:latin typeface="Calibri"/>
              </a:rPr>
              <a:t>г.)</a:t>
            </a:r>
            <a:endParaRPr lang="ru-RU" b="1" dirty="0">
              <a:solidFill>
                <a:srgbClr val="0A0A7C"/>
              </a:solidFill>
              <a:latin typeface="Calibri"/>
            </a:endParaRP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A0A7C"/>
                </a:solidFill>
                <a:latin typeface="Calibri"/>
              </a:rPr>
              <a:t>намолочено </a:t>
            </a:r>
            <a:r>
              <a:rPr lang="ru-RU" b="1" dirty="0">
                <a:solidFill>
                  <a:srgbClr val="0A0A7C"/>
                </a:solidFill>
                <a:latin typeface="Calibri"/>
              </a:rPr>
              <a:t>12,6 тыс. </a:t>
            </a:r>
            <a:r>
              <a:rPr lang="ru-RU" b="1" dirty="0">
                <a:solidFill>
                  <a:srgbClr val="0A0A7C"/>
                </a:solidFill>
                <a:latin typeface="Calibri"/>
              </a:rPr>
              <a:t>тонн </a:t>
            </a:r>
            <a:r>
              <a:rPr lang="ru-RU" b="1" dirty="0" err="1">
                <a:solidFill>
                  <a:srgbClr val="0A0A7C"/>
                </a:solidFill>
                <a:latin typeface="Calibri"/>
              </a:rPr>
              <a:t>маслосемян</a:t>
            </a:r>
            <a:r>
              <a:rPr lang="ru-RU" b="1" dirty="0">
                <a:solidFill>
                  <a:srgbClr val="0A0A7C"/>
                </a:solidFill>
                <a:latin typeface="Calibri"/>
              </a:rPr>
              <a:t> рапса  </a:t>
            </a:r>
          </a:p>
          <a:p>
            <a:pPr algn="r">
              <a:spcAft>
                <a:spcPts val="600"/>
              </a:spcAft>
            </a:pPr>
            <a:r>
              <a:rPr lang="ru-RU" b="1" dirty="0">
                <a:solidFill>
                  <a:srgbClr val="0A0A7C"/>
                </a:solidFill>
                <a:latin typeface="Calibri"/>
              </a:rPr>
              <a:t>(232,7% к 2024 г.);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>
                <a:solidFill>
                  <a:srgbClr val="0A0A7C"/>
                </a:solidFill>
                <a:latin typeface="Calibri"/>
              </a:rPr>
              <a:t>накопано 153,1 тыс. тонн сахарной свеклы </a:t>
            </a:r>
          </a:p>
          <a:p>
            <a:pPr algn="r">
              <a:spcAft>
                <a:spcPts val="600"/>
              </a:spcAft>
            </a:pPr>
            <a:r>
              <a:rPr lang="ru-RU" b="1" dirty="0">
                <a:solidFill>
                  <a:srgbClr val="0A0A7C"/>
                </a:solidFill>
                <a:latin typeface="Calibri"/>
              </a:rPr>
              <a:t>(138,2% к 2024 г.);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>
                <a:solidFill>
                  <a:srgbClr val="0A0A7C"/>
                </a:solidFill>
                <a:latin typeface="Calibri"/>
              </a:rPr>
              <a:t>производство льноволокна – 3585 тонн</a:t>
            </a:r>
          </a:p>
          <a:p>
            <a:pPr algn="r">
              <a:spcAft>
                <a:spcPts val="600"/>
              </a:spcAft>
            </a:pPr>
            <a:r>
              <a:rPr lang="ru-RU" b="1" dirty="0">
                <a:solidFill>
                  <a:srgbClr val="0A0A7C"/>
                </a:solidFill>
                <a:latin typeface="Calibri"/>
              </a:rPr>
              <a:t>(170,2% к 2024 г.)</a:t>
            </a:r>
          </a:p>
        </p:txBody>
      </p:sp>
    </p:spTree>
    <p:extLst>
      <p:ext uri="{BB962C8B-B14F-4D97-AF65-F5344CB8AC3E}">
        <p14:creationId xmlns:p14="http://schemas.microsoft.com/office/powerpoint/2010/main" val="416536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9091" y="7986"/>
            <a:ext cx="346722" cy="8905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5486"/>
            <a:ext cx="824440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ИНИЦИАТИВА «ОДИН РАЙОН – ОДИН ПРОЕКТ»</a:t>
            </a:r>
          </a:p>
        </p:txBody>
      </p:sp>
    </p:spTree>
    <p:extLst>
      <p:ext uri="{BB962C8B-B14F-4D97-AF65-F5344CB8AC3E}">
        <p14:creationId xmlns:p14="http://schemas.microsoft.com/office/powerpoint/2010/main" val="18225608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6732</TotalTime>
  <Words>359</Words>
  <Application>Microsoft Office PowerPoint</Application>
  <PresentationFormat>Экран (16:9)</PresentationFormat>
  <Paragraphs>67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Ермолаева Наталья Михайловна</cp:lastModifiedBy>
  <cp:revision>372</cp:revision>
  <dcterms:created xsi:type="dcterms:W3CDTF">2024-07-24T10:48:12Z</dcterms:created>
  <dcterms:modified xsi:type="dcterms:W3CDTF">2026-03-18T08:07:55Z</dcterms:modified>
</cp:coreProperties>
</file>