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71" r:id="rId2"/>
    <p:sldId id="372" r:id="rId3"/>
    <p:sldId id="362" r:id="rId4"/>
    <p:sldId id="373" r:id="rId5"/>
    <p:sldId id="346" r:id="rId6"/>
    <p:sldId id="364" r:id="rId7"/>
    <p:sldId id="363" r:id="rId8"/>
    <p:sldId id="365" r:id="rId9"/>
    <p:sldId id="366" r:id="rId10"/>
    <p:sldId id="367" r:id="rId11"/>
    <p:sldId id="368" r:id="rId12"/>
    <p:sldId id="369" r:id="rId13"/>
    <p:sldId id="370" r:id="rId14"/>
    <p:sldId id="343" r:id="rId15"/>
    <p:sldId id="283" r:id="rId16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34" d="100"/>
          <a:sy n="134" d="100"/>
        </p:scale>
        <p:origin x="87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3" t="155" r="31131" b="51"/>
          <a:stretch/>
        </p:blipFill>
        <p:spPr bwMode="auto">
          <a:xfrm>
            <a:off x="1" y="7936"/>
            <a:ext cx="4067942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943787"/>
            <a:ext cx="441216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БЕЛАРУСЬ – СТРАНА ВОЗМОЖНОСТЕЙ. МОЛОДЕЖНАЯ ПОЛИТИКА </a:t>
            </a:r>
            <a:b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НА СОВРЕМЕННОМ ЭТАПЕ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959932" y="4191929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325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июнь 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484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5800" y="339502"/>
            <a:ext cx="82670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A0A7C"/>
                </a:solidFill>
              </a:rPr>
              <a:t>РЕЗУЛЬТАТЫ ПАТРИОТИЧЕСКОГО ВОСПИТАНИЯ МОЛОДЕЖИ</a:t>
            </a:r>
            <a:r>
              <a:rPr lang="ru-RU" sz="2800" b="1" dirty="0">
                <a:solidFill>
                  <a:srgbClr val="0A0A7C"/>
                </a:solidFill>
              </a:rPr>
              <a:t>*</a:t>
            </a:r>
            <a:endParaRPr lang="ru-RU" sz="3200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7584" y="1804141"/>
            <a:ext cx="2286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0" b="1" dirty="0">
                <a:solidFill>
                  <a:srgbClr val="0A0A7C"/>
                </a:solidFill>
              </a:rPr>
              <a:t>90%</a:t>
            </a:r>
            <a:endParaRPr lang="ru-RU" sz="7500" dirty="0">
              <a:solidFill>
                <a:srgbClr val="0A0A7C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4299182"/>
            <a:ext cx="35283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*</a:t>
            </a:r>
            <a:r>
              <a:rPr lang="ru-RU" sz="1000" i="1" dirty="0"/>
              <a:t>По данным опроса, проведенного в 2024 году Институтом социологии НАН Беларуси об эффективности реализации Программы патриотического воспитания населения Республики Беларусь на 2022-2025 гг. </a:t>
            </a:r>
            <a:endParaRPr lang="ru-RU" sz="1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1893" y="1779662"/>
            <a:ext cx="2736304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500" b="1" spc="-300" dirty="0">
                <a:solidFill>
                  <a:srgbClr val="0A0A7C"/>
                </a:solidFill>
              </a:rPr>
              <a:t>93,3%</a:t>
            </a:r>
            <a:endParaRPr lang="ru-RU" sz="7500" spc="-300" dirty="0">
              <a:solidFill>
                <a:srgbClr val="0A0A7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931790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охват молодежи патриотическими мероприятиями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2937429"/>
            <a:ext cx="2376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связывают </a:t>
            </a:r>
            <a:br>
              <a:rPr lang="ru-RU" dirty="0"/>
            </a:br>
            <a:r>
              <a:rPr lang="ru-RU" dirty="0"/>
              <a:t>будущее </a:t>
            </a:r>
            <a:br>
              <a:rPr lang="ru-RU" dirty="0"/>
            </a:br>
            <a:r>
              <a:rPr lang="ru-RU" dirty="0"/>
              <a:t>с Беларусью</a:t>
            </a:r>
          </a:p>
        </p:txBody>
      </p:sp>
    </p:spTree>
    <p:extLst>
      <p:ext uri="{BB962C8B-B14F-4D97-AF65-F5344CB8AC3E}">
        <p14:creationId xmlns:p14="http://schemas.microsoft.com/office/powerpoint/2010/main" val="2123200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19164" y="411510"/>
            <a:ext cx="191028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A0A7C"/>
                </a:solidFill>
              </a:rPr>
              <a:t>БРСМ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19164" y="1092651"/>
            <a:ext cx="39749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421 963</a:t>
            </a:r>
            <a:r>
              <a:rPr lang="ru-RU" dirty="0"/>
              <a:t> участника (26% молодежи)</a:t>
            </a:r>
          </a:p>
          <a:p>
            <a:r>
              <a:rPr lang="ru-RU" b="1" dirty="0"/>
              <a:t>+22 000</a:t>
            </a:r>
            <a:r>
              <a:rPr lang="ru-RU" dirty="0"/>
              <a:t> новых членов за год</a:t>
            </a:r>
          </a:p>
          <a:p>
            <a:r>
              <a:rPr lang="ru-RU" b="1" dirty="0"/>
              <a:t>9 833</a:t>
            </a:r>
            <a:r>
              <a:rPr lang="ru-RU" dirty="0"/>
              <a:t> первичных организации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219164" y="2582055"/>
            <a:ext cx="3112553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>
                <a:solidFill>
                  <a:srgbClr val="0A0A7C"/>
                </a:solidFill>
              </a:rPr>
              <a:t>Пионерская организация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219164" y="3595281"/>
            <a:ext cx="397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630 000+</a:t>
            </a:r>
            <a:r>
              <a:rPr lang="ru-RU" dirty="0"/>
              <a:t> активных участников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3745" y="4334761"/>
            <a:ext cx="62646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Авторитетные молодежные объединения, формирующие будущее страны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303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6255224" y="1987230"/>
            <a:ext cx="1205552" cy="45720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24329" y="512842"/>
            <a:ext cx="419683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0A0A7C"/>
                </a:solidFill>
              </a:rPr>
              <a:t>СЕГОДНЯ БЕЛОРУССКИЕ СТУДЕНЧЕСКИЕ ОТРЯДЫ – ЭТО МОЩНОЕ ДВИЖЕНИЕ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24329" y="1851670"/>
            <a:ext cx="38694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/>
              <a:t>В 2024 году трудоустроено </a:t>
            </a:r>
            <a:br>
              <a:rPr lang="ru-RU" sz="2200" dirty="0"/>
            </a:br>
            <a:r>
              <a:rPr lang="ru-RU" sz="2200" b="1" dirty="0"/>
              <a:t>58082 </a:t>
            </a:r>
            <a:r>
              <a:rPr lang="ru-RU" sz="2200" dirty="0"/>
              <a:t>студента в </a:t>
            </a:r>
            <a:r>
              <a:rPr lang="ru-RU" sz="2200" b="1" dirty="0"/>
              <a:t>4086</a:t>
            </a:r>
            <a:r>
              <a:rPr lang="ru-RU" sz="2200" dirty="0"/>
              <a:t> отрядах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624329" y="2859782"/>
            <a:ext cx="397492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Движение возродилось в 2003 году с восстановления мемориалов </a:t>
            </a:r>
            <a:r>
              <a:rPr lang="ru-RU" sz="1400" b="1" dirty="0"/>
              <a:t>"Хатынь" и Курган Славы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35282" y="3762786"/>
            <a:ext cx="415719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В 2025 году статус Всебелорусской молодежной стройки присвоен двум объектам – Национальному историческому музею и Парку народного единства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4624329" y="2787774"/>
            <a:ext cx="3974925" cy="0"/>
          </a:xfrm>
          <a:prstGeom prst="line">
            <a:avLst/>
          </a:prstGeom>
          <a:ln w="1270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386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1541182"/>
            <a:ext cx="4196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A0A7C"/>
                </a:solidFill>
              </a:rPr>
              <a:t>РЕСПУБЛИКАНСКИЙ МОЛОДЕЖНЫЙ ПРОЕКТ «100 ИДЕЙ </a:t>
            </a:r>
            <a:r>
              <a:rPr lang="ru-RU" sz="2000" b="1">
                <a:solidFill>
                  <a:srgbClr val="0A0A7C"/>
                </a:solidFill>
              </a:rPr>
              <a:t>ДЛЯ БЕЛАРУСИ» </a:t>
            </a:r>
            <a:r>
              <a:rPr lang="ru-RU" sz="2000" b="1" dirty="0">
                <a:solidFill>
                  <a:srgbClr val="0A0A7C"/>
                </a:solidFill>
              </a:rPr>
              <a:t>СТАРТОВАЛ В 2011 ГОДУ ПО ИНИЦИАТИВЕ БРСМ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234338"/>
            <a:ext cx="54911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14 лет</a:t>
            </a:r>
            <a:r>
              <a:rPr lang="ru-RU" sz="1600" dirty="0"/>
              <a:t> реализации (с 2011 года)</a:t>
            </a:r>
            <a:br>
              <a:rPr lang="ru-RU" sz="1600" dirty="0"/>
            </a:br>
            <a:r>
              <a:rPr lang="ru-RU" sz="1600" b="1" dirty="0"/>
              <a:t>Финал 2025 года:</a:t>
            </a:r>
            <a:endParaRPr lang="ru-RU" sz="1600" dirty="0"/>
          </a:p>
          <a:p>
            <a:r>
              <a:rPr lang="ru-RU" sz="1600" b="1" dirty="0"/>
              <a:t>1 300+</a:t>
            </a:r>
            <a:r>
              <a:rPr lang="ru-RU" sz="1600" dirty="0"/>
              <a:t> заявок со всей страны</a:t>
            </a:r>
          </a:p>
          <a:p>
            <a:r>
              <a:rPr lang="ru-RU" sz="1600" b="1" dirty="0"/>
              <a:t>157</a:t>
            </a:r>
            <a:r>
              <a:rPr lang="ru-RU" sz="1600" dirty="0"/>
              <a:t> финалистов в 10 номинациях</a:t>
            </a:r>
          </a:p>
          <a:p>
            <a:r>
              <a:rPr lang="ru-RU" sz="1600" b="1" dirty="0"/>
              <a:t>30</a:t>
            </a:r>
            <a:r>
              <a:rPr lang="ru-RU" sz="1600" dirty="0"/>
              <a:t> победителей</a:t>
            </a:r>
          </a:p>
          <a:p>
            <a:r>
              <a:rPr lang="ru-RU" sz="1600" dirty="0"/>
              <a:t>Место проведения: </a:t>
            </a:r>
            <a:r>
              <a:rPr lang="ru-RU" sz="1600" b="1" dirty="0"/>
              <a:t>Национальный детский технопарк</a:t>
            </a:r>
            <a:endParaRPr lang="ru-RU" sz="16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552" y="3008637"/>
            <a:ext cx="3974925" cy="0"/>
          </a:xfrm>
          <a:prstGeom prst="line">
            <a:avLst/>
          </a:prstGeom>
          <a:ln w="12700">
            <a:solidFill>
              <a:srgbClr val="0A0A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516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85198" y="627534"/>
            <a:ext cx="4752527" cy="3042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ru-RU" sz="2200" b="1" i="1" dirty="0">
                <a:solidFill>
                  <a:schemeClr val="bg1"/>
                </a:solidFill>
              </a:rPr>
              <a:t>Следующая пятилетка станет временем молодежи. Задача старшего поколения – передать опыт, знания, умения, компетенции новому поколению управленцев, рабочих, крестьян, спортсменов, </a:t>
            </a:r>
            <a:r>
              <a:rPr lang="ru-RU" sz="2200" b="1" i="1" dirty="0" err="1">
                <a:solidFill>
                  <a:schemeClr val="bg1"/>
                </a:solidFill>
              </a:rPr>
              <a:t>айтишников</a:t>
            </a:r>
            <a:r>
              <a:rPr lang="ru-RU" sz="2200" b="1" i="1" dirty="0">
                <a:solidFill>
                  <a:schemeClr val="bg1"/>
                </a:solidFill>
              </a:rPr>
              <a:t>. Вовлеченность молодых людей во все сферы деятельности государства станет решающей</a:t>
            </a:r>
            <a:endParaRPr lang="ru-RU" sz="22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09299" y="-236562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72400" y="1961421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0" b="1" i="1" dirty="0">
                <a:solidFill>
                  <a:schemeClr val="bg1"/>
                </a:solidFill>
              </a:rPr>
              <a:t>“</a:t>
            </a:r>
            <a:endParaRPr lang="ru-RU" sz="16000" b="1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85198" y="3921318"/>
            <a:ext cx="486497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400" i="1" dirty="0" err="1">
                <a:solidFill>
                  <a:schemeClr val="bg1"/>
                </a:solidFill>
              </a:rPr>
              <a:t>А.Г.Лукашенко</a:t>
            </a:r>
            <a:r>
              <a:rPr lang="ru-RU" sz="1400" i="1" dirty="0">
                <a:solidFill>
                  <a:schemeClr val="bg1"/>
                </a:solidFill>
              </a:rPr>
              <a:t> </a:t>
            </a:r>
            <a:br>
              <a:rPr lang="ru-RU" sz="1400" i="1" dirty="0">
                <a:solidFill>
                  <a:schemeClr val="bg1"/>
                </a:solidFill>
              </a:rPr>
            </a:br>
            <a:r>
              <a:rPr lang="ru-RU" sz="1400" i="1" dirty="0">
                <a:solidFill>
                  <a:schemeClr val="bg1"/>
                </a:solidFill>
              </a:rPr>
              <a:t>в ходе выступления на финальном концерте акции «Марафон единства», 24 января 2025 г.</a:t>
            </a:r>
          </a:p>
        </p:txBody>
      </p:sp>
    </p:spTree>
    <p:extLst>
      <p:ext uri="{BB962C8B-B14F-4D97-AF65-F5344CB8AC3E}">
        <p14:creationId xmlns:p14="http://schemas.microsoft.com/office/powerpoint/2010/main" val="1437641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843558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1624" y="1072734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7828601" y="3538157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10878" y="3517396"/>
            <a:ext cx="368811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«МОЛОДЕЖЬ БЕЛАРУСИ» </a:t>
            </a:r>
            <a:br>
              <a:rPr lang="ru-RU" sz="1600" dirty="0"/>
            </a:br>
            <a:r>
              <a:rPr lang="ru-RU" sz="1600" dirty="0"/>
              <a:t>ОСНОВНОЙ ГОСУДАРСТВЕННЫЙ ИНФОРМАЦИОННЫЙ РЕСУРС В СФЕРЕ МОЛОДЕЖНОЙ ПОЛИТИКИ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54743" y="3554469"/>
            <a:ext cx="31381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/>
              <a:t>ЦИФРОВОЙ СЕРВИС </a:t>
            </a:r>
            <a:br>
              <a:rPr lang="ru-RU" sz="1600" dirty="0"/>
            </a:br>
            <a:r>
              <a:rPr lang="ru-RU" sz="1600" dirty="0"/>
              <a:t>«ШАГ В ПРОФЕССИЮ» </a:t>
            </a:r>
          </a:p>
        </p:txBody>
      </p:sp>
      <p:pic>
        <p:nvPicPr>
          <p:cNvPr id="1028" name="Picture 4" descr="D:\Академия управления\2025\Молодежная политтика\иконки\YQR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451" y="1998639"/>
            <a:ext cx="1518757" cy="151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кадемия управления\2025\Молодежная политтика\иконки\YQR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423" y="1998639"/>
            <a:ext cx="1518757" cy="151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741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0716" y="-7987"/>
            <a:ext cx="3718620" cy="515947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5400000">
            <a:off x="8596207" y="4298627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8424" y="0"/>
            <a:ext cx="346722" cy="69954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7748" y="771550"/>
            <a:ext cx="31683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МОЛОДЕЖЬ БЕЛАРУСИ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D:\Академия управления\2025\Молодежная политтика\иконки\Слой 6 копия 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22" y="2319575"/>
            <a:ext cx="480196" cy="1125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46651" y="2319575"/>
            <a:ext cx="284347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1 628 929 человек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5139" y="2747849"/>
            <a:ext cx="25664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17,8% населения в возрасте 14-30 лет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9905" y="3675277"/>
            <a:ext cx="313244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Данные Национального статистического комитета </a:t>
            </a:r>
            <a:b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5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 начало 2025 года</a:t>
            </a:r>
          </a:p>
        </p:txBody>
      </p:sp>
    </p:spTree>
    <p:extLst>
      <p:ext uri="{BB962C8B-B14F-4D97-AF65-F5344CB8AC3E}">
        <p14:creationId xmlns:p14="http://schemas.microsoft.com/office/powerpoint/2010/main" val="313059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5134"/>
            <a:ext cx="9144000" cy="515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932040" y="411510"/>
            <a:ext cx="3816424" cy="1638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0"/>
              </a:lnSpc>
            </a:pPr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ГЛАВНЫЕ ПРИОРИТЕТЫ </a:t>
            </a:r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БЕЛОРУССКОЙ МОЛОДЕЖИ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525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5"/>
            <a:ext cx="8190656" cy="93900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4684" y="429510"/>
            <a:ext cx="7974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ЧИСЛЕННОСТЬ ОБУЧАЮЩИХСЯ В УЧРЕЖДЕНИЯХ ОБРАЗОВАНИЯ РЕСПУБЛИКИ БЕЛАРУСЬ В 2023/2024 УЧЕБНОМ ГОДУ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686741" y="1551640"/>
            <a:ext cx="227523" cy="683568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6608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8520" y="-963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6043" y="411510"/>
            <a:ext cx="3611901" cy="4387885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40827" y="639960"/>
            <a:ext cx="3466377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ПОДДЕРЖКА ТАЛАНТЛИВОЙ И ОДАРЕННОЙ МОЛОДЕЖИ В БЕЛАРУСИ</a:t>
            </a:r>
            <a:br>
              <a:rPr lang="ru-RU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500" dirty="0">
                <a:solidFill>
                  <a:schemeClr val="bg1"/>
                </a:solidFill>
              </a:rPr>
              <a:t>Только за 2024 год советом </a:t>
            </a:r>
            <a:r>
              <a:rPr lang="ru-RU" sz="1500" b="1" dirty="0">
                <a:solidFill>
                  <a:schemeClr val="bg1"/>
                </a:solidFill>
              </a:rPr>
              <a:t>специального фонда Президента Республики Беларусь по социальной поддержке одаренных учащихся и студентов</a:t>
            </a:r>
            <a:r>
              <a:rPr lang="ru-RU" sz="1500" dirty="0">
                <a:solidFill>
                  <a:schemeClr val="bg1"/>
                </a:solidFill>
              </a:rPr>
              <a:t> принято решение о поощрении </a:t>
            </a:r>
            <a:r>
              <a:rPr lang="ru-RU" sz="1500" b="1" dirty="0">
                <a:solidFill>
                  <a:schemeClr val="bg1"/>
                </a:solidFill>
              </a:rPr>
              <a:t>738 человек</a:t>
            </a:r>
            <a:r>
              <a:rPr lang="ru-RU" sz="1500" dirty="0">
                <a:solidFill>
                  <a:schemeClr val="bg1"/>
                </a:solidFill>
              </a:rPr>
              <a:t>.</a:t>
            </a:r>
          </a:p>
          <a:p>
            <a:r>
              <a:rPr lang="ru-RU" sz="1500" dirty="0">
                <a:solidFill>
                  <a:schemeClr val="bg1"/>
                </a:solidFill>
              </a:rPr>
              <a:t>В архиве банка данных одаренных учащихся и студентов содержатся сведения о 20699 представителях.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898723"/>
            <a:ext cx="446449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sz="1500" dirty="0"/>
          </a:p>
          <a:p>
            <a:r>
              <a:rPr lang="ru-RU" sz="1500" dirty="0"/>
              <a:t>Звания лауреата, стипендиата и дипломанта удостоены </a:t>
            </a:r>
            <a:r>
              <a:rPr lang="ru-RU" sz="1500" b="1" dirty="0"/>
              <a:t>4 590</a:t>
            </a:r>
            <a:r>
              <a:rPr lang="ru-RU" sz="1500" dirty="0"/>
              <a:t> молодых талантов</a:t>
            </a:r>
          </a:p>
          <a:p>
            <a:r>
              <a:rPr lang="ru-RU" sz="1500" dirty="0"/>
              <a:t>Отмечен </a:t>
            </a:r>
            <a:r>
              <a:rPr lang="ru-RU" sz="1500" b="1" dirty="0"/>
              <a:t>371</a:t>
            </a:r>
            <a:r>
              <a:rPr lang="ru-RU" sz="1500" dirty="0"/>
              <a:t> творческий коллектив</a:t>
            </a:r>
          </a:p>
          <a:p>
            <a:r>
              <a:rPr lang="ru-RU" sz="1500" dirty="0"/>
              <a:t>Материальную помощь получили </a:t>
            </a:r>
            <a:r>
              <a:rPr lang="ru-RU" sz="1500" b="1" dirty="0"/>
              <a:t>1 742 </a:t>
            </a:r>
            <a:r>
              <a:rPr lang="ru-RU" sz="1500" dirty="0"/>
              <a:t>человека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1479674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27984" y="1948987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427984" y="2199168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90177" y="439493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ЗА 29 ЛЕТ РАБОТЫ СПЕЦИАЛЬНОГО ФОНДА ПРЕЗИДЕНТА РЕСПУБЛИКИ БЕЛАРУСЬ ПО ПОДДЕРЖКЕ ТАЛАНТЛИВОЙ МОЛОДЕЖИ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913201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27984" y="608847"/>
            <a:ext cx="4176465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16016" y="717598"/>
            <a:ext cx="3946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ДОПОЛНИТЕЛЬНОЕ ОБРАЗОВАНИЕ ДЕТЕЙ И МОЛОДЕЖИ  В БЕЛАРУСИ*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7397" y="2370242"/>
            <a:ext cx="36696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243</a:t>
            </a:r>
            <a:r>
              <a:rPr lang="ru-RU" dirty="0"/>
              <a:t> госучреждения</a:t>
            </a:r>
          </a:p>
          <a:p>
            <a:r>
              <a:rPr lang="ru-RU" sz="3200" b="1" dirty="0"/>
              <a:t>353 000+ </a:t>
            </a:r>
            <a:r>
              <a:rPr lang="ru-RU" dirty="0"/>
              <a:t>учащихся</a:t>
            </a:r>
          </a:p>
          <a:p>
            <a:r>
              <a:rPr lang="ru-RU" sz="3200" b="1" dirty="0"/>
              <a:t>30 000+ </a:t>
            </a:r>
            <a:r>
              <a:rPr lang="ru-RU" dirty="0"/>
              <a:t>бюджетных кружков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378308" y="4386871"/>
            <a:ext cx="12843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i="1" dirty="0"/>
              <a:t>*в 2024 году</a:t>
            </a:r>
            <a:endParaRPr lang="ru-RU" sz="1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49263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36703" y="1563638"/>
            <a:ext cx="30963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Размещен на портале госслужбы занятости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30 тестовых комплексов 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(33 методики)</a:t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Помогает:</a:t>
            </a:r>
            <a:endParaRPr lang="ru-RU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22312" y="1706429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37303" y="223029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2312" y="2787774"/>
            <a:ext cx="144016" cy="144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32048" y="48351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ЦИФРОВОЙ СЕРВИС 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«ШАГ В ПРОФЕССИЮ»</a:t>
            </a:r>
            <a:b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276" y="3040966"/>
            <a:ext cx="32071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</a:rPr>
              <a:t>- определить профессиональные склонности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выбрать карьерную траекторию</a:t>
            </a:r>
          </a:p>
          <a:p>
            <a:r>
              <a:rPr lang="ru-RU" sz="1600" dirty="0">
                <a:solidFill>
                  <a:schemeClr val="bg1"/>
                </a:solidFill>
              </a:rPr>
              <a:t>- найти подходящие учебные заведения</a:t>
            </a:r>
          </a:p>
        </p:txBody>
      </p:sp>
    </p:spTree>
    <p:extLst>
      <p:ext uri="{BB962C8B-B14F-4D97-AF65-F5344CB8AC3E}">
        <p14:creationId xmlns:p14="http://schemas.microsoft.com/office/powerpoint/2010/main" val="303697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27984" y="411510"/>
            <a:ext cx="4274775" cy="136815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8303" y="556977"/>
            <a:ext cx="410445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ГРАНТЫ ПРЕЗИДЕНТА БЕЛАРУСИ – 2025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17396" y="1851670"/>
            <a:ext cx="4247091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46 специалистов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1700" dirty="0"/>
              <a:t>Направления поддержки:</a:t>
            </a:r>
            <a:br>
              <a:rPr lang="ru-RU" sz="1700" dirty="0"/>
            </a:br>
            <a:r>
              <a:rPr lang="ru-RU" sz="1700" dirty="0"/>
              <a:t>🔬 Наука</a:t>
            </a:r>
            <a:br>
              <a:rPr lang="ru-RU" sz="1700" dirty="0"/>
            </a:br>
            <a:r>
              <a:rPr lang="ru-RU" sz="1700" dirty="0"/>
              <a:t>🎓 Образование</a:t>
            </a:r>
            <a:br>
              <a:rPr lang="ru-RU" sz="1700" dirty="0"/>
            </a:br>
            <a:r>
              <a:rPr lang="ru-RU" sz="1700" dirty="0"/>
              <a:t>🏥 Здравоохранение</a:t>
            </a:r>
            <a:br>
              <a:rPr lang="ru-RU" sz="1700" dirty="0"/>
            </a:br>
            <a:r>
              <a:rPr lang="ru-RU" sz="1700" dirty="0"/>
              <a:t>🎭 Культура</a:t>
            </a:r>
            <a:br>
              <a:rPr lang="ru-RU" sz="1700" dirty="0"/>
            </a:br>
            <a:r>
              <a:rPr lang="ru-RU" sz="1700" dirty="0"/>
              <a:t>👥 Молодежная политика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15816" y="4216910"/>
            <a:ext cx="583264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Средства направлены на развитие научных школ, совершенствование образования, внедрение новых медицинских технологий и реализацию инновационных культурных и молодежных проектов.</a:t>
            </a:r>
          </a:p>
        </p:txBody>
      </p:sp>
    </p:spTree>
    <p:extLst>
      <p:ext uri="{BB962C8B-B14F-4D97-AF65-F5344CB8AC3E}">
        <p14:creationId xmlns:p14="http://schemas.microsoft.com/office/powerpoint/2010/main" val="2621059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817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6361" y="627534"/>
            <a:ext cx="512256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ГОСУДАРСТВЕННАЯ ПОДДЕРЖКА МОЛОДЫХ СЕМЕЙ</a:t>
            </a:r>
            <a:endParaRPr lang="ru-RU" sz="2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623284" y="2219393"/>
            <a:ext cx="41764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Льготное кредитование</a:t>
            </a:r>
            <a:r>
              <a:rPr lang="ru-RU" sz="1600" dirty="0"/>
              <a:t> жилья (5% годовых)</a:t>
            </a:r>
          </a:p>
          <a:p>
            <a:r>
              <a:rPr lang="ru-RU" sz="1600" b="1" dirty="0"/>
              <a:t>11 видов государственных пособий</a:t>
            </a:r>
            <a:r>
              <a:rPr lang="ru-RU" sz="1600" dirty="0"/>
              <a:t> на детей</a:t>
            </a:r>
          </a:p>
          <a:p>
            <a:r>
              <a:rPr lang="ru-RU" sz="1600" b="1" dirty="0"/>
              <a:t>Программа семейного капитала</a:t>
            </a:r>
            <a:r>
              <a:rPr lang="ru-RU" sz="1600" dirty="0"/>
              <a:t> (145 300+ семей за 10 лет) </a:t>
            </a:r>
          </a:p>
          <a:p>
            <a:r>
              <a:rPr lang="ru-RU" sz="1600" dirty="0"/>
              <a:t>Субсидии до </a:t>
            </a:r>
            <a:r>
              <a:rPr lang="ru-RU" sz="1600" b="1" dirty="0"/>
              <a:t>20%</a:t>
            </a:r>
            <a:r>
              <a:rPr lang="ru-RU" sz="1600" dirty="0"/>
              <a:t> от суммы кредита при рождении второго ребенка</a:t>
            </a:r>
          </a:p>
          <a:p>
            <a:r>
              <a:rPr lang="ru-RU" sz="1600" dirty="0"/>
              <a:t>Длительные сроки кредитования (</a:t>
            </a:r>
            <a:r>
              <a:rPr lang="ru-RU" sz="1600" b="1" dirty="0"/>
              <a:t>на 20 лет</a:t>
            </a:r>
            <a:r>
              <a:rPr lang="ru-RU" sz="1600" dirty="0"/>
              <a:t>)</a:t>
            </a:r>
          </a:p>
          <a:p>
            <a:r>
              <a:rPr lang="ru-RU" sz="1600" dirty="0"/>
              <a:t>Гарантии и льготы в сфере трудовых отношений и занятости, социального обеспечения, здравоохранения, образования, налогообложения и др. </a:t>
            </a:r>
          </a:p>
          <a:p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1976" y="232469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0992" y="2543580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83351" y="2792893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3526642"/>
            <a:ext cx="45365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4450" y="3262399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1310" y="3770225"/>
            <a:ext cx="144016" cy="144016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78" y="4077756"/>
            <a:ext cx="146317" cy="14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3729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6952</TotalTime>
  <Words>326</Words>
  <Application>Microsoft Office PowerPoint</Application>
  <PresentationFormat>Экран (16:9)</PresentationFormat>
  <Paragraphs>67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Ермолаева Наталья Михайловна</cp:lastModifiedBy>
  <cp:revision>408</cp:revision>
  <cp:lastPrinted>2025-05-23T06:01:58Z</cp:lastPrinted>
  <dcterms:created xsi:type="dcterms:W3CDTF">2024-07-24T10:48:12Z</dcterms:created>
  <dcterms:modified xsi:type="dcterms:W3CDTF">2025-06-16T13:12:26Z</dcterms:modified>
</cp:coreProperties>
</file>